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</p:sldMasterIdLst>
  <p:notesMasterIdLst>
    <p:notesMasterId r:id="rId9"/>
  </p:notesMasterIdLst>
  <p:sldIdLst>
    <p:sldId id="268" r:id="rId2"/>
    <p:sldId id="569" r:id="rId3"/>
    <p:sldId id="570" r:id="rId4"/>
    <p:sldId id="571" r:id="rId5"/>
    <p:sldId id="572" r:id="rId6"/>
    <p:sldId id="574" r:id="rId7"/>
    <p:sldId id="573" r:id="rId8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ng vu" initials="gv" lastIdx="7" clrIdx="0">
    <p:extLst>
      <p:ext uri="{19B8F6BF-5375-455C-9EA6-DF929625EA0E}">
        <p15:presenceInfo xmlns:p15="http://schemas.microsoft.com/office/powerpoint/2012/main" userId="6b21aa4962f61721" providerId="Windows Live"/>
      </p:ext>
    </p:extLst>
  </p:cmAuthor>
  <p:cmAuthor id="2" name="Somang Yang" initials="SY" lastIdx="3" clrIdx="1">
    <p:extLst>
      <p:ext uri="{19B8F6BF-5375-455C-9EA6-DF929625EA0E}">
        <p15:presenceInfo xmlns:p15="http://schemas.microsoft.com/office/powerpoint/2012/main" userId="3ea5082737f919d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E57F24"/>
    <a:srgbClr val="80C258"/>
    <a:srgbClr val="A7D48A"/>
    <a:srgbClr val="23AB7E"/>
    <a:srgbClr val="FFFFFF"/>
    <a:srgbClr val="549E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614" autoAdjust="0"/>
    <p:restoredTop sz="92251" autoAdjust="0"/>
  </p:normalViewPr>
  <p:slideViewPr>
    <p:cSldViewPr snapToGrid="0">
      <p:cViewPr>
        <p:scale>
          <a:sx n="50" d="100"/>
          <a:sy n="50" d="100"/>
        </p:scale>
        <p:origin x="916" y="2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DEB5C9-70A6-4054-B1BA-B1FAA2997B7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CC7B80-D84A-4228-AA6C-1468C927A4B2}">
      <dgm:prSet phldrT="[Text]"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800" b="0" i="0" dirty="0"/>
            <a:t>Identifying long-term goals</a:t>
          </a:r>
          <a:endParaRPr lang="en-US" sz="1800" dirty="0"/>
        </a:p>
      </dgm:t>
    </dgm:pt>
    <dgm:pt modelId="{0F6FA89A-32E7-4BBE-9847-75F023078FDD}" type="parTrans" cxnId="{4D46B5C3-3F25-4608-9620-683AB41AC0A2}">
      <dgm:prSet/>
      <dgm:spPr/>
      <dgm:t>
        <a:bodyPr/>
        <a:lstStyle/>
        <a:p>
          <a:endParaRPr lang="en-US" sz="2000"/>
        </a:p>
      </dgm:t>
    </dgm:pt>
    <dgm:pt modelId="{362BCF63-F98F-4C2E-8AB4-41DDFB2BEBAA}" type="sibTrans" cxnId="{4D46B5C3-3F25-4608-9620-683AB41AC0A2}">
      <dgm:prSet/>
      <dgm:spPr/>
      <dgm:t>
        <a:bodyPr/>
        <a:lstStyle/>
        <a:p>
          <a:endParaRPr lang="en-US" sz="2000"/>
        </a:p>
      </dgm:t>
    </dgm:pt>
    <dgm:pt modelId="{7CD66198-7BF2-4D4E-B0B8-218D8935E964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800" b="0" i="0" dirty="0"/>
            <a:t>Backwards mapping to connect the preconditions or requirements</a:t>
          </a:r>
        </a:p>
      </dgm:t>
    </dgm:pt>
    <dgm:pt modelId="{6C122F63-8405-498C-B931-FF9107D5393C}" type="parTrans" cxnId="{E9A6144D-4E5C-49B5-928C-3D67EDFE1B49}">
      <dgm:prSet/>
      <dgm:spPr/>
      <dgm:t>
        <a:bodyPr/>
        <a:lstStyle/>
        <a:p>
          <a:endParaRPr lang="en-US" sz="2000"/>
        </a:p>
      </dgm:t>
    </dgm:pt>
    <dgm:pt modelId="{579BF26E-861F-49BE-B6FF-02A6C3BE3860}" type="sibTrans" cxnId="{E9A6144D-4E5C-49B5-928C-3D67EDFE1B49}">
      <dgm:prSet/>
      <dgm:spPr/>
      <dgm:t>
        <a:bodyPr/>
        <a:lstStyle/>
        <a:p>
          <a:endParaRPr lang="en-US" sz="2000"/>
        </a:p>
      </dgm:t>
    </dgm:pt>
    <dgm:pt modelId="{B3E8BE09-1730-4554-AE5F-910F1D262DCE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800" b="0" i="0" dirty="0"/>
            <a:t>Developing indicators to measure your outcomes</a:t>
          </a:r>
        </a:p>
      </dgm:t>
    </dgm:pt>
    <dgm:pt modelId="{8AB736AA-C1F5-4F13-9971-F9DC5D655657}" type="parTrans" cxnId="{2AED6603-BA0F-4E0A-942F-50F3D6202E3C}">
      <dgm:prSet/>
      <dgm:spPr/>
      <dgm:t>
        <a:bodyPr/>
        <a:lstStyle/>
        <a:p>
          <a:endParaRPr lang="en-US" sz="2000"/>
        </a:p>
      </dgm:t>
    </dgm:pt>
    <dgm:pt modelId="{CBA58A50-90BE-40A3-AC8E-7BDE2136E738}" type="sibTrans" cxnId="{2AED6603-BA0F-4E0A-942F-50F3D6202E3C}">
      <dgm:prSet/>
      <dgm:spPr/>
      <dgm:t>
        <a:bodyPr/>
        <a:lstStyle/>
        <a:p>
          <a:endParaRPr lang="en-US" sz="2000"/>
        </a:p>
      </dgm:t>
    </dgm:pt>
    <dgm:pt modelId="{97C04702-9A5A-4C7C-A420-082444989D98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800" b="0" i="0" dirty="0"/>
            <a:t>Identifying the interventions that you will perform to create your desired change</a:t>
          </a:r>
        </a:p>
      </dgm:t>
    </dgm:pt>
    <dgm:pt modelId="{93FA392B-2CC4-4B08-9123-756BC5DEEEAA}" type="parTrans" cxnId="{5491E8CF-78BC-4F17-AD4A-D05B3B9F0092}">
      <dgm:prSet/>
      <dgm:spPr/>
      <dgm:t>
        <a:bodyPr/>
        <a:lstStyle/>
        <a:p>
          <a:endParaRPr lang="en-US" sz="2000"/>
        </a:p>
      </dgm:t>
    </dgm:pt>
    <dgm:pt modelId="{26DBFAB8-C142-4B69-9A68-A43D5A3FCE8D}" type="sibTrans" cxnId="{5491E8CF-78BC-4F17-AD4A-D05B3B9F0092}">
      <dgm:prSet/>
      <dgm:spPr/>
      <dgm:t>
        <a:bodyPr/>
        <a:lstStyle/>
        <a:p>
          <a:endParaRPr lang="en-US" sz="2000"/>
        </a:p>
      </dgm:t>
    </dgm:pt>
    <dgm:pt modelId="{4FA2FCF7-E6F2-4C59-88E6-AE3956CE6472}">
      <dgm:prSet custT="1"/>
      <dgm:spPr/>
      <dgm:t>
        <a:bodyPr/>
        <a:lstStyle/>
        <a:p>
          <a:r>
            <a:rPr lang="en-US" sz="1800" b="0" i="0" dirty="0"/>
            <a:t>Identifying assumptions about the context</a:t>
          </a:r>
        </a:p>
      </dgm:t>
    </dgm:pt>
    <dgm:pt modelId="{A6622CD7-3BA3-4824-8694-3B489106B97D}" type="parTrans" cxnId="{006C4EDD-B7FF-4B02-A154-BC5AF6213DBD}">
      <dgm:prSet/>
      <dgm:spPr/>
      <dgm:t>
        <a:bodyPr/>
        <a:lstStyle/>
        <a:p>
          <a:endParaRPr lang="en-US" sz="2000"/>
        </a:p>
      </dgm:t>
    </dgm:pt>
    <dgm:pt modelId="{EE150D43-2D14-4161-937B-0848F5F22C86}" type="sibTrans" cxnId="{006C4EDD-B7FF-4B02-A154-BC5AF6213DBD}">
      <dgm:prSet/>
      <dgm:spPr/>
      <dgm:t>
        <a:bodyPr/>
        <a:lstStyle/>
        <a:p>
          <a:endParaRPr lang="en-US" sz="2000"/>
        </a:p>
      </dgm:t>
    </dgm:pt>
    <dgm:pt modelId="{180356AA-7A70-4D00-A018-5065959185E1}" type="pres">
      <dgm:prSet presAssocID="{DBDEB5C9-70A6-4054-B1BA-B1FAA2997B78}" presName="linearFlow" presStyleCnt="0">
        <dgm:presLayoutVars>
          <dgm:dir/>
          <dgm:resizeHandles val="exact"/>
        </dgm:presLayoutVars>
      </dgm:prSet>
      <dgm:spPr/>
    </dgm:pt>
    <dgm:pt modelId="{7F8CA4E5-48E3-4DB8-808A-EB903BC4BA34}" type="pres">
      <dgm:prSet presAssocID="{C8CC7B80-D84A-4228-AA6C-1468C927A4B2}" presName="composite" presStyleCnt="0"/>
      <dgm:spPr/>
    </dgm:pt>
    <dgm:pt modelId="{16B1317A-2719-4314-B56B-06BBF2367652}" type="pres">
      <dgm:prSet presAssocID="{C8CC7B80-D84A-4228-AA6C-1468C927A4B2}" presName="imgShp" presStyleLbl="fgImgPlace1" presStyleIdx="0" presStyleCnt="5"/>
      <dgm:spPr/>
    </dgm:pt>
    <dgm:pt modelId="{5E98D971-AF3C-4093-878C-60C0B74F595A}" type="pres">
      <dgm:prSet presAssocID="{C8CC7B80-D84A-4228-AA6C-1468C927A4B2}" presName="txShp" presStyleLbl="node1" presStyleIdx="0" presStyleCnt="5">
        <dgm:presLayoutVars>
          <dgm:bulletEnabled val="1"/>
        </dgm:presLayoutVars>
      </dgm:prSet>
      <dgm:spPr/>
    </dgm:pt>
    <dgm:pt modelId="{BE51F2D4-6075-437F-9F14-C9E64A7AD07B}" type="pres">
      <dgm:prSet presAssocID="{362BCF63-F98F-4C2E-8AB4-41DDFB2BEBAA}" presName="spacing" presStyleCnt="0"/>
      <dgm:spPr/>
    </dgm:pt>
    <dgm:pt modelId="{81AF3FD2-A523-4889-813C-54BD3E148041}" type="pres">
      <dgm:prSet presAssocID="{7CD66198-7BF2-4D4E-B0B8-218D8935E964}" presName="composite" presStyleCnt="0"/>
      <dgm:spPr/>
    </dgm:pt>
    <dgm:pt modelId="{7734DD7B-82B8-487D-B587-0FC314D7405C}" type="pres">
      <dgm:prSet presAssocID="{7CD66198-7BF2-4D4E-B0B8-218D8935E964}" presName="imgShp" presStyleLbl="fgImgPlace1" presStyleIdx="1" presStyleCnt="5"/>
      <dgm:spPr/>
    </dgm:pt>
    <dgm:pt modelId="{C8C67E96-722A-411B-AF6F-A3E528C21F3E}" type="pres">
      <dgm:prSet presAssocID="{7CD66198-7BF2-4D4E-B0B8-218D8935E964}" presName="txShp" presStyleLbl="node1" presStyleIdx="1" presStyleCnt="5">
        <dgm:presLayoutVars>
          <dgm:bulletEnabled val="1"/>
        </dgm:presLayoutVars>
      </dgm:prSet>
      <dgm:spPr/>
    </dgm:pt>
    <dgm:pt modelId="{8A58F020-6115-4DC8-9085-C7EE0CF9783B}" type="pres">
      <dgm:prSet presAssocID="{579BF26E-861F-49BE-B6FF-02A6C3BE3860}" presName="spacing" presStyleCnt="0"/>
      <dgm:spPr/>
    </dgm:pt>
    <dgm:pt modelId="{E4DB177E-5C52-40E8-A6C0-0F21345AEB57}" type="pres">
      <dgm:prSet presAssocID="{97C04702-9A5A-4C7C-A420-082444989D98}" presName="composite" presStyleCnt="0"/>
      <dgm:spPr/>
    </dgm:pt>
    <dgm:pt modelId="{004DCF8A-D1B1-42C5-9910-8E102901FD17}" type="pres">
      <dgm:prSet presAssocID="{97C04702-9A5A-4C7C-A420-082444989D98}" presName="imgShp" presStyleLbl="fgImgPlace1" presStyleIdx="2" presStyleCnt="5"/>
      <dgm:spPr/>
    </dgm:pt>
    <dgm:pt modelId="{FD745CFE-162A-4100-BED3-C8C3B9EF3A7B}" type="pres">
      <dgm:prSet presAssocID="{97C04702-9A5A-4C7C-A420-082444989D98}" presName="txShp" presStyleLbl="node1" presStyleIdx="2" presStyleCnt="5">
        <dgm:presLayoutVars>
          <dgm:bulletEnabled val="1"/>
        </dgm:presLayoutVars>
      </dgm:prSet>
      <dgm:spPr/>
    </dgm:pt>
    <dgm:pt modelId="{E07985B1-8F3C-49DB-87D3-BB33FE514FA4}" type="pres">
      <dgm:prSet presAssocID="{26DBFAB8-C142-4B69-9A68-A43D5A3FCE8D}" presName="spacing" presStyleCnt="0"/>
      <dgm:spPr/>
    </dgm:pt>
    <dgm:pt modelId="{1ABB3E57-9698-42B4-96CE-4948DFA6276C}" type="pres">
      <dgm:prSet presAssocID="{4FA2FCF7-E6F2-4C59-88E6-AE3956CE6472}" presName="composite" presStyleCnt="0"/>
      <dgm:spPr/>
    </dgm:pt>
    <dgm:pt modelId="{E8F9A1F6-03FB-49D8-969E-5CC25CA43E62}" type="pres">
      <dgm:prSet presAssocID="{4FA2FCF7-E6F2-4C59-88E6-AE3956CE6472}" presName="imgShp" presStyleLbl="fgImgPlace1" presStyleIdx="3" presStyleCnt="5"/>
      <dgm:spPr/>
    </dgm:pt>
    <dgm:pt modelId="{0948CFA4-DC0C-4B76-9448-6A3368AD9F51}" type="pres">
      <dgm:prSet presAssocID="{4FA2FCF7-E6F2-4C59-88E6-AE3956CE6472}" presName="txShp" presStyleLbl="node1" presStyleIdx="3" presStyleCnt="5">
        <dgm:presLayoutVars>
          <dgm:bulletEnabled val="1"/>
        </dgm:presLayoutVars>
      </dgm:prSet>
      <dgm:spPr/>
    </dgm:pt>
    <dgm:pt modelId="{67E9C2A0-444F-494A-9384-57505E5804F5}" type="pres">
      <dgm:prSet presAssocID="{EE150D43-2D14-4161-937B-0848F5F22C86}" presName="spacing" presStyleCnt="0"/>
      <dgm:spPr/>
    </dgm:pt>
    <dgm:pt modelId="{293BA167-49F3-45A0-824F-EBE4B1D59092}" type="pres">
      <dgm:prSet presAssocID="{B3E8BE09-1730-4554-AE5F-910F1D262DCE}" presName="composite" presStyleCnt="0"/>
      <dgm:spPr/>
    </dgm:pt>
    <dgm:pt modelId="{EF3C0D1B-F14D-43E2-9404-5A5F32E487C6}" type="pres">
      <dgm:prSet presAssocID="{B3E8BE09-1730-4554-AE5F-910F1D262DCE}" presName="imgShp" presStyleLbl="fgImgPlace1" presStyleIdx="4" presStyleCnt="5"/>
      <dgm:spPr/>
    </dgm:pt>
    <dgm:pt modelId="{4E32D6FB-3273-4680-AD59-5A89CEF4E738}" type="pres">
      <dgm:prSet presAssocID="{B3E8BE09-1730-4554-AE5F-910F1D262DCE}" presName="txShp" presStyleLbl="node1" presStyleIdx="4" presStyleCnt="5">
        <dgm:presLayoutVars>
          <dgm:bulletEnabled val="1"/>
        </dgm:presLayoutVars>
      </dgm:prSet>
      <dgm:spPr/>
    </dgm:pt>
  </dgm:ptLst>
  <dgm:cxnLst>
    <dgm:cxn modelId="{2AED6603-BA0F-4E0A-942F-50F3D6202E3C}" srcId="{DBDEB5C9-70A6-4054-B1BA-B1FAA2997B78}" destId="{B3E8BE09-1730-4554-AE5F-910F1D262DCE}" srcOrd="4" destOrd="0" parTransId="{8AB736AA-C1F5-4F13-9971-F9DC5D655657}" sibTransId="{CBA58A50-90BE-40A3-AC8E-7BDE2136E738}"/>
    <dgm:cxn modelId="{3EE7F26B-811C-4F9B-A07B-C7A303DC6F3D}" type="presOf" srcId="{4FA2FCF7-E6F2-4C59-88E6-AE3956CE6472}" destId="{0948CFA4-DC0C-4B76-9448-6A3368AD9F51}" srcOrd="0" destOrd="0" presId="urn:microsoft.com/office/officeart/2005/8/layout/vList3"/>
    <dgm:cxn modelId="{E9A6144D-4E5C-49B5-928C-3D67EDFE1B49}" srcId="{DBDEB5C9-70A6-4054-B1BA-B1FAA2997B78}" destId="{7CD66198-7BF2-4D4E-B0B8-218D8935E964}" srcOrd="1" destOrd="0" parTransId="{6C122F63-8405-498C-B931-FF9107D5393C}" sibTransId="{579BF26E-861F-49BE-B6FF-02A6C3BE3860}"/>
    <dgm:cxn modelId="{4FFC0550-32D5-4A0B-8663-98C86C8017FA}" type="presOf" srcId="{DBDEB5C9-70A6-4054-B1BA-B1FAA2997B78}" destId="{180356AA-7A70-4D00-A018-5065959185E1}" srcOrd="0" destOrd="0" presId="urn:microsoft.com/office/officeart/2005/8/layout/vList3"/>
    <dgm:cxn modelId="{B747BA73-B6F0-417B-9076-D510074330AD}" type="presOf" srcId="{C8CC7B80-D84A-4228-AA6C-1468C927A4B2}" destId="{5E98D971-AF3C-4093-878C-60C0B74F595A}" srcOrd="0" destOrd="0" presId="urn:microsoft.com/office/officeart/2005/8/layout/vList3"/>
    <dgm:cxn modelId="{74109277-5BF3-4685-AFAA-0EF0590C54DF}" type="presOf" srcId="{7CD66198-7BF2-4D4E-B0B8-218D8935E964}" destId="{C8C67E96-722A-411B-AF6F-A3E528C21F3E}" srcOrd="0" destOrd="0" presId="urn:microsoft.com/office/officeart/2005/8/layout/vList3"/>
    <dgm:cxn modelId="{828D97B0-73B7-4A6C-BA3D-ACED7CBB80DD}" type="presOf" srcId="{B3E8BE09-1730-4554-AE5F-910F1D262DCE}" destId="{4E32D6FB-3273-4680-AD59-5A89CEF4E738}" srcOrd="0" destOrd="0" presId="urn:microsoft.com/office/officeart/2005/8/layout/vList3"/>
    <dgm:cxn modelId="{4D46B5C3-3F25-4608-9620-683AB41AC0A2}" srcId="{DBDEB5C9-70A6-4054-B1BA-B1FAA2997B78}" destId="{C8CC7B80-D84A-4228-AA6C-1468C927A4B2}" srcOrd="0" destOrd="0" parTransId="{0F6FA89A-32E7-4BBE-9847-75F023078FDD}" sibTransId="{362BCF63-F98F-4C2E-8AB4-41DDFB2BEBAA}"/>
    <dgm:cxn modelId="{5491E8CF-78BC-4F17-AD4A-D05B3B9F0092}" srcId="{DBDEB5C9-70A6-4054-B1BA-B1FAA2997B78}" destId="{97C04702-9A5A-4C7C-A420-082444989D98}" srcOrd="2" destOrd="0" parTransId="{93FA392B-2CC4-4B08-9123-756BC5DEEEAA}" sibTransId="{26DBFAB8-C142-4B69-9A68-A43D5A3FCE8D}"/>
    <dgm:cxn modelId="{006C4EDD-B7FF-4B02-A154-BC5AF6213DBD}" srcId="{DBDEB5C9-70A6-4054-B1BA-B1FAA2997B78}" destId="{4FA2FCF7-E6F2-4C59-88E6-AE3956CE6472}" srcOrd="3" destOrd="0" parTransId="{A6622CD7-3BA3-4824-8694-3B489106B97D}" sibTransId="{EE150D43-2D14-4161-937B-0848F5F22C86}"/>
    <dgm:cxn modelId="{76D979E8-1CB7-4E2C-A4F5-33DE687F5097}" type="presOf" srcId="{97C04702-9A5A-4C7C-A420-082444989D98}" destId="{FD745CFE-162A-4100-BED3-C8C3B9EF3A7B}" srcOrd="0" destOrd="0" presId="urn:microsoft.com/office/officeart/2005/8/layout/vList3"/>
    <dgm:cxn modelId="{6A534BA5-7132-4F61-80D8-B1728EC37432}" type="presParOf" srcId="{180356AA-7A70-4D00-A018-5065959185E1}" destId="{7F8CA4E5-48E3-4DB8-808A-EB903BC4BA34}" srcOrd="0" destOrd="0" presId="urn:microsoft.com/office/officeart/2005/8/layout/vList3"/>
    <dgm:cxn modelId="{54A056B4-9226-494C-9C67-C9EB1A491E1A}" type="presParOf" srcId="{7F8CA4E5-48E3-4DB8-808A-EB903BC4BA34}" destId="{16B1317A-2719-4314-B56B-06BBF2367652}" srcOrd="0" destOrd="0" presId="urn:microsoft.com/office/officeart/2005/8/layout/vList3"/>
    <dgm:cxn modelId="{DD748CDE-AA4C-4227-B761-CCC1B25748D9}" type="presParOf" srcId="{7F8CA4E5-48E3-4DB8-808A-EB903BC4BA34}" destId="{5E98D971-AF3C-4093-878C-60C0B74F595A}" srcOrd="1" destOrd="0" presId="urn:microsoft.com/office/officeart/2005/8/layout/vList3"/>
    <dgm:cxn modelId="{8E0C75C2-4D28-46C9-B60F-06CA91D67DE7}" type="presParOf" srcId="{180356AA-7A70-4D00-A018-5065959185E1}" destId="{BE51F2D4-6075-437F-9F14-C9E64A7AD07B}" srcOrd="1" destOrd="0" presId="urn:microsoft.com/office/officeart/2005/8/layout/vList3"/>
    <dgm:cxn modelId="{B036A2B0-AA6E-42F5-96A1-FF046511D43E}" type="presParOf" srcId="{180356AA-7A70-4D00-A018-5065959185E1}" destId="{81AF3FD2-A523-4889-813C-54BD3E148041}" srcOrd="2" destOrd="0" presId="urn:microsoft.com/office/officeart/2005/8/layout/vList3"/>
    <dgm:cxn modelId="{FF8FEA7B-1231-46C5-8857-54EADC7AFF68}" type="presParOf" srcId="{81AF3FD2-A523-4889-813C-54BD3E148041}" destId="{7734DD7B-82B8-487D-B587-0FC314D7405C}" srcOrd="0" destOrd="0" presId="urn:microsoft.com/office/officeart/2005/8/layout/vList3"/>
    <dgm:cxn modelId="{DE95DB80-4D4C-499E-B0D7-DAF616152C60}" type="presParOf" srcId="{81AF3FD2-A523-4889-813C-54BD3E148041}" destId="{C8C67E96-722A-411B-AF6F-A3E528C21F3E}" srcOrd="1" destOrd="0" presId="urn:microsoft.com/office/officeart/2005/8/layout/vList3"/>
    <dgm:cxn modelId="{5AC91AF2-5B24-43DB-A6D9-8B530F334F73}" type="presParOf" srcId="{180356AA-7A70-4D00-A018-5065959185E1}" destId="{8A58F020-6115-4DC8-9085-C7EE0CF9783B}" srcOrd="3" destOrd="0" presId="urn:microsoft.com/office/officeart/2005/8/layout/vList3"/>
    <dgm:cxn modelId="{6C56AC43-4ED7-44EA-846E-D87BCA74A535}" type="presParOf" srcId="{180356AA-7A70-4D00-A018-5065959185E1}" destId="{E4DB177E-5C52-40E8-A6C0-0F21345AEB57}" srcOrd="4" destOrd="0" presId="urn:microsoft.com/office/officeart/2005/8/layout/vList3"/>
    <dgm:cxn modelId="{BB92BCAB-E6DB-45BE-97C7-35EE3E16378C}" type="presParOf" srcId="{E4DB177E-5C52-40E8-A6C0-0F21345AEB57}" destId="{004DCF8A-D1B1-42C5-9910-8E102901FD17}" srcOrd="0" destOrd="0" presId="urn:microsoft.com/office/officeart/2005/8/layout/vList3"/>
    <dgm:cxn modelId="{B591C21D-52D2-4FF3-98B2-765C7D98FF68}" type="presParOf" srcId="{E4DB177E-5C52-40E8-A6C0-0F21345AEB57}" destId="{FD745CFE-162A-4100-BED3-C8C3B9EF3A7B}" srcOrd="1" destOrd="0" presId="urn:microsoft.com/office/officeart/2005/8/layout/vList3"/>
    <dgm:cxn modelId="{34D4DAA5-A15F-4DDA-ADF9-FC2B727FF015}" type="presParOf" srcId="{180356AA-7A70-4D00-A018-5065959185E1}" destId="{E07985B1-8F3C-49DB-87D3-BB33FE514FA4}" srcOrd="5" destOrd="0" presId="urn:microsoft.com/office/officeart/2005/8/layout/vList3"/>
    <dgm:cxn modelId="{49D3FEF7-382E-419C-BEA8-34464BD1E56C}" type="presParOf" srcId="{180356AA-7A70-4D00-A018-5065959185E1}" destId="{1ABB3E57-9698-42B4-96CE-4948DFA6276C}" srcOrd="6" destOrd="0" presId="urn:microsoft.com/office/officeart/2005/8/layout/vList3"/>
    <dgm:cxn modelId="{6D3FB366-2FF5-4C48-8594-CC0532AAFF89}" type="presParOf" srcId="{1ABB3E57-9698-42B4-96CE-4948DFA6276C}" destId="{E8F9A1F6-03FB-49D8-969E-5CC25CA43E62}" srcOrd="0" destOrd="0" presId="urn:microsoft.com/office/officeart/2005/8/layout/vList3"/>
    <dgm:cxn modelId="{2728B8D6-0E35-4D35-A402-633804966678}" type="presParOf" srcId="{1ABB3E57-9698-42B4-96CE-4948DFA6276C}" destId="{0948CFA4-DC0C-4B76-9448-6A3368AD9F51}" srcOrd="1" destOrd="0" presId="urn:microsoft.com/office/officeart/2005/8/layout/vList3"/>
    <dgm:cxn modelId="{108E02B3-7B21-40BC-AC72-1968DC40E6A6}" type="presParOf" srcId="{180356AA-7A70-4D00-A018-5065959185E1}" destId="{67E9C2A0-444F-494A-9384-57505E5804F5}" srcOrd="7" destOrd="0" presId="urn:microsoft.com/office/officeart/2005/8/layout/vList3"/>
    <dgm:cxn modelId="{66753486-86BB-4D96-A765-68DB03F77231}" type="presParOf" srcId="{180356AA-7A70-4D00-A018-5065959185E1}" destId="{293BA167-49F3-45A0-824F-EBE4B1D59092}" srcOrd="8" destOrd="0" presId="urn:microsoft.com/office/officeart/2005/8/layout/vList3"/>
    <dgm:cxn modelId="{7D00A1E3-24E7-4CD1-9D27-11AD9151DC76}" type="presParOf" srcId="{293BA167-49F3-45A0-824F-EBE4B1D59092}" destId="{EF3C0D1B-F14D-43E2-9404-5A5F32E487C6}" srcOrd="0" destOrd="0" presId="urn:microsoft.com/office/officeart/2005/8/layout/vList3"/>
    <dgm:cxn modelId="{04A9B283-9024-4E46-9985-C3BF900C29FC}" type="presParOf" srcId="{293BA167-49F3-45A0-824F-EBE4B1D59092}" destId="{4E32D6FB-3273-4680-AD59-5A89CEF4E73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8D971-AF3C-4093-878C-60C0B74F595A}">
      <dsp:nvSpPr>
        <dsp:cNvPr id="0" name=""/>
        <dsp:cNvSpPr/>
      </dsp:nvSpPr>
      <dsp:spPr>
        <a:xfrm rot="10800000">
          <a:off x="2275506" y="1849"/>
          <a:ext cx="8408081" cy="63072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132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800" b="0" i="0" kern="1200" dirty="0"/>
            <a:t>Identifying long-term goals</a:t>
          </a:r>
          <a:endParaRPr lang="en-US" sz="1800" kern="1200" dirty="0"/>
        </a:p>
      </dsp:txBody>
      <dsp:txXfrm rot="10800000">
        <a:off x="2433187" y="1849"/>
        <a:ext cx="8250400" cy="630724"/>
      </dsp:txXfrm>
    </dsp:sp>
    <dsp:sp modelId="{16B1317A-2719-4314-B56B-06BBF2367652}">
      <dsp:nvSpPr>
        <dsp:cNvPr id="0" name=""/>
        <dsp:cNvSpPr/>
      </dsp:nvSpPr>
      <dsp:spPr>
        <a:xfrm>
          <a:off x="1960144" y="1849"/>
          <a:ext cx="630724" cy="63072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C67E96-722A-411B-AF6F-A3E528C21F3E}">
      <dsp:nvSpPr>
        <dsp:cNvPr id="0" name=""/>
        <dsp:cNvSpPr/>
      </dsp:nvSpPr>
      <dsp:spPr>
        <a:xfrm rot="10800000">
          <a:off x="2275506" y="790254"/>
          <a:ext cx="8408081" cy="63072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132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800" b="0" i="0" kern="1200" dirty="0"/>
            <a:t>Backwards mapping to connect the preconditions or requirements</a:t>
          </a:r>
        </a:p>
      </dsp:txBody>
      <dsp:txXfrm rot="10800000">
        <a:off x="2433187" y="790254"/>
        <a:ext cx="8250400" cy="630724"/>
      </dsp:txXfrm>
    </dsp:sp>
    <dsp:sp modelId="{7734DD7B-82B8-487D-B587-0FC314D7405C}">
      <dsp:nvSpPr>
        <dsp:cNvPr id="0" name=""/>
        <dsp:cNvSpPr/>
      </dsp:nvSpPr>
      <dsp:spPr>
        <a:xfrm>
          <a:off x="1960144" y="790254"/>
          <a:ext cx="630724" cy="63072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745CFE-162A-4100-BED3-C8C3B9EF3A7B}">
      <dsp:nvSpPr>
        <dsp:cNvPr id="0" name=""/>
        <dsp:cNvSpPr/>
      </dsp:nvSpPr>
      <dsp:spPr>
        <a:xfrm rot="10800000">
          <a:off x="2275506" y="1578660"/>
          <a:ext cx="8408081" cy="63072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132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800" b="0" i="0" kern="1200" dirty="0"/>
            <a:t>Identifying the interventions that you will perform to create your desired change</a:t>
          </a:r>
        </a:p>
      </dsp:txBody>
      <dsp:txXfrm rot="10800000">
        <a:off x="2433187" y="1578660"/>
        <a:ext cx="8250400" cy="630724"/>
      </dsp:txXfrm>
    </dsp:sp>
    <dsp:sp modelId="{004DCF8A-D1B1-42C5-9910-8E102901FD17}">
      <dsp:nvSpPr>
        <dsp:cNvPr id="0" name=""/>
        <dsp:cNvSpPr/>
      </dsp:nvSpPr>
      <dsp:spPr>
        <a:xfrm>
          <a:off x="1960144" y="1578660"/>
          <a:ext cx="630724" cy="63072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48CFA4-DC0C-4B76-9448-6A3368AD9F51}">
      <dsp:nvSpPr>
        <dsp:cNvPr id="0" name=""/>
        <dsp:cNvSpPr/>
      </dsp:nvSpPr>
      <dsp:spPr>
        <a:xfrm rot="10800000">
          <a:off x="2275506" y="2367065"/>
          <a:ext cx="8408081" cy="63072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132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kern="1200" dirty="0"/>
            <a:t>Identifying assumptions about the context</a:t>
          </a:r>
        </a:p>
      </dsp:txBody>
      <dsp:txXfrm rot="10800000">
        <a:off x="2433187" y="2367065"/>
        <a:ext cx="8250400" cy="630724"/>
      </dsp:txXfrm>
    </dsp:sp>
    <dsp:sp modelId="{E8F9A1F6-03FB-49D8-969E-5CC25CA43E62}">
      <dsp:nvSpPr>
        <dsp:cNvPr id="0" name=""/>
        <dsp:cNvSpPr/>
      </dsp:nvSpPr>
      <dsp:spPr>
        <a:xfrm>
          <a:off x="1960144" y="2367065"/>
          <a:ext cx="630724" cy="63072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32D6FB-3273-4680-AD59-5A89CEF4E738}">
      <dsp:nvSpPr>
        <dsp:cNvPr id="0" name=""/>
        <dsp:cNvSpPr/>
      </dsp:nvSpPr>
      <dsp:spPr>
        <a:xfrm rot="10800000">
          <a:off x="2275506" y="3155471"/>
          <a:ext cx="8408081" cy="63072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132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800" b="0" i="0" kern="1200" dirty="0"/>
            <a:t>Developing indicators to measure your outcomes</a:t>
          </a:r>
        </a:p>
      </dsp:txBody>
      <dsp:txXfrm rot="10800000">
        <a:off x="2433187" y="3155471"/>
        <a:ext cx="8250400" cy="630724"/>
      </dsp:txXfrm>
    </dsp:sp>
    <dsp:sp modelId="{EF3C0D1B-F14D-43E2-9404-5A5F32E487C6}">
      <dsp:nvSpPr>
        <dsp:cNvPr id="0" name=""/>
        <dsp:cNvSpPr/>
      </dsp:nvSpPr>
      <dsp:spPr>
        <a:xfrm>
          <a:off x="1960144" y="3155471"/>
          <a:ext cx="630724" cy="63072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5764E8-5247-433F-80E6-3E219F967906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32B16-A111-4467-9946-FE82160F5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121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" dirty="0"/>
              <a:t>See Appendix 5 for Examples from WEF toolkit.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423FE-09C8-41C4-B492-6AB6EC5F14C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431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423FE-09C8-41C4-B492-6AB6EC5F14C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90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423FE-09C8-41C4-B492-6AB6EC5F14C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69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What are the critical issues of the sector?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What is this WG uniquely placed to address? 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are the major opportunities/potential in the value chain/ area?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can the TF do to address this? What is achievable/ realistic?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SG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SG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Do these address/ align with overall PSAV objectives?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do you need from PSAV Secretariat?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can TF Leaders provide?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can other TF members provide?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can partner organizations and other external stakeholders provide?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Which outside partner can you leverage to provide the other needs? </a:t>
            </a:r>
          </a:p>
          <a:p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sz="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423FE-09C8-41C4-B492-6AB6EC5F14C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309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Internal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What is the TF uniquely placed to address?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SG" sz="2000" dirty="0">
                <a:latin typeface="Arial" panose="020B0604020202020204" pitchFamily="34" charset="0"/>
                <a:cs typeface="Arial" panose="020B0604020202020204" pitchFamily="34" charset="0"/>
              </a:rPr>
              <a:t>What can TF Leaders provide?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SG" sz="2000" dirty="0">
                <a:latin typeface="Arial" panose="020B0604020202020204" pitchFamily="34" charset="0"/>
                <a:cs typeface="Arial" panose="020B0604020202020204" pitchFamily="34" charset="0"/>
              </a:rPr>
              <a:t>What can other TF members provide? What can partner organizations and other external stakeholders provide?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2000" dirty="0">
                <a:latin typeface="Arial" panose="020B0604020202020204" pitchFamily="34" charset="0"/>
                <a:cs typeface="Arial" panose="020B0604020202020204" pitchFamily="34" charset="0"/>
              </a:rPr>
              <a:t>Do these align with PSAV’s objectives? </a:t>
            </a:r>
          </a:p>
          <a:p>
            <a:endParaRPr lang="en-US" sz="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423FE-09C8-41C4-B492-6AB6EC5F14C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034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What are the critical issues of the sector?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What is this WG uniquely placed to address? 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are the major opportunities/potential in the value chain/ area?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can the TF do to address this? What is achievable/ realistic?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SG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SG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Do these address/ align with overall PSAV objectives?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do you need from PSAV Secretariat?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can TF Leaders provide?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can other TF members provide?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What can partner organizations and other external stakeholders provide?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800" dirty="0">
                <a:latin typeface="Arial" panose="020B0604020202020204" pitchFamily="34" charset="0"/>
                <a:cs typeface="Arial" panose="020B0604020202020204" pitchFamily="34" charset="0"/>
              </a:rPr>
              <a:t>Which outside partner can you leverage to provide the other needs? </a:t>
            </a:r>
          </a:p>
          <a:p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sz="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423FE-09C8-41C4-B492-6AB6EC5F14C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107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73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402336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278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945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492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84" y="-110211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227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75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3C94-092B-D640-85B2-12EF3261DDAB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074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3C94-092B-D640-85B2-12EF3261DDAB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8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3C94-092B-D640-85B2-12EF3261DDAB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251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8B3C94-092B-D640-85B2-12EF3261DDAB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9D2C9CA-6BF4-684D-8B50-1085F950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896FA743-0F8E-41EA-9F29-2ABB6C881E3D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6285296" y="227132"/>
            <a:ext cx="1559293" cy="554789"/>
          </a:xfrm>
          <a:prstGeom prst="rect">
            <a:avLst/>
          </a:prstGeom>
        </p:spPr>
      </p:pic>
      <p:pic>
        <p:nvPicPr>
          <p:cNvPr id="2050" name="Picture 2" descr="Image result for world economic forum">
            <a:extLst>
              <a:ext uri="{FF2B5EF4-FFF2-40B4-BE49-F238E27FC236}">
                <a16:creationId xmlns:a16="http://schemas.microsoft.com/office/drawing/2014/main" id="{C4BADDCF-1E9E-4ABD-A0A0-AD50BFD84F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3652" y="138636"/>
            <a:ext cx="896719" cy="91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lated image">
            <a:extLst>
              <a:ext uri="{FF2B5EF4-FFF2-40B4-BE49-F238E27FC236}">
                <a16:creationId xmlns:a16="http://schemas.microsoft.com/office/drawing/2014/main" id="{F3F251C6-EE24-4564-8D26-AA99FF5A1B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4506"/>
            <a:ext cx="1299411" cy="1299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5465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7" r:id="rId3"/>
    <p:sldLayoutId id="2147483788" r:id="rId4"/>
    <p:sldLayoutId id="2147483789" r:id="rId5"/>
    <p:sldLayoutId id="2147483791" r:id="rId6"/>
    <p:sldLayoutId id="2147483792" r:id="rId7"/>
    <p:sldLayoutId id="2147483793" r:id="rId8"/>
    <p:sldLayoutId id="2147483794" r:id="rId9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CBC97-D6C6-4506-8CCD-30B27D4BE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783" y="260479"/>
            <a:ext cx="7502434" cy="2900733"/>
          </a:xfrm>
        </p:spPr>
        <p:txBody>
          <a:bodyPr/>
          <a:lstStyle/>
          <a:p>
            <a:r>
              <a:rPr lang="en-US" dirty="0"/>
              <a:t>Strategy development using a Theory of Change framework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DD35D8E-6B48-4623-9629-79BE5D135AB6}"/>
              </a:ext>
            </a:extLst>
          </p:cNvPr>
          <p:cNvSpPr txBox="1">
            <a:spLocks/>
          </p:cNvSpPr>
          <p:nvPr/>
        </p:nvSpPr>
        <p:spPr>
          <a:xfrm>
            <a:off x="746761" y="3910149"/>
            <a:ext cx="4704806" cy="107550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20 Feb 2019</a:t>
            </a:r>
          </a:p>
        </p:txBody>
      </p:sp>
    </p:spTree>
    <p:extLst>
      <p:ext uri="{BB962C8B-B14F-4D97-AF65-F5344CB8AC3E}">
        <p14:creationId xmlns:p14="http://schemas.microsoft.com/office/powerpoint/2010/main" val="2600282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83F8D757-EB25-4AD5-9D5B-2BE26096E06F}"/>
              </a:ext>
            </a:extLst>
          </p:cNvPr>
          <p:cNvSpPr/>
          <p:nvPr/>
        </p:nvSpPr>
        <p:spPr>
          <a:xfrm>
            <a:off x="781438" y="1569156"/>
            <a:ext cx="7662651" cy="345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BE565-9FB3-431E-BAC3-7B0A0DCDB38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943B074A-93A2-4671-B90F-095341246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7323" y="642236"/>
            <a:ext cx="4856861" cy="477414"/>
          </a:xfrm>
        </p:spPr>
        <p:txBody>
          <a:bodyPr anchor="t" anchorCtr="0">
            <a:noAutofit/>
          </a:bodyPr>
          <a:lstStyle/>
          <a:p>
            <a:r>
              <a:rPr lang="en-US" altLang="en-US" sz="3200" b="1" dirty="0">
                <a:solidFill>
                  <a:srgbClr val="419E4D"/>
                </a:solidFill>
              </a:rPr>
              <a:t>What is a Theory of Change?</a:t>
            </a:r>
            <a:endParaRPr lang="en-PH" sz="3200" b="1" u="sng" dirty="0">
              <a:solidFill>
                <a:srgbClr val="419E4D"/>
              </a:solidFill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765A4AB-EE40-42EA-8108-9E37E3FF56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5982099"/>
              </p:ext>
            </p:extLst>
          </p:nvPr>
        </p:nvGraphicFramePr>
        <p:xfrm>
          <a:off x="-1749867" y="2293341"/>
          <a:ext cx="12643732" cy="3788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148E8A68-84C4-40BE-ADFB-87147B40D5BB}"/>
              </a:ext>
            </a:extLst>
          </p:cNvPr>
          <p:cNvSpPr/>
          <p:nvPr/>
        </p:nvSpPr>
        <p:spPr>
          <a:xfrm>
            <a:off x="232064" y="1268022"/>
            <a:ext cx="87613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A </a:t>
            </a:r>
            <a:r>
              <a:rPr lang="en-US" sz="2800" b="1" dirty="0">
                <a:solidFill>
                  <a:srgbClr val="008000"/>
                </a:solidFill>
              </a:rPr>
              <a:t>roadmap</a:t>
            </a:r>
            <a:r>
              <a:rPr lang="en-US" sz="2000" dirty="0"/>
              <a:t> to help you clarify priorities by defining the </a:t>
            </a:r>
            <a:r>
              <a:rPr lang="en-US" sz="2800" b="1" dirty="0">
                <a:solidFill>
                  <a:srgbClr val="008000"/>
                </a:solidFill>
              </a:rPr>
              <a:t>goals</a:t>
            </a:r>
            <a:r>
              <a:rPr lang="en-US" sz="2000" dirty="0"/>
              <a:t> and the </a:t>
            </a:r>
            <a:r>
              <a:rPr lang="en-US" sz="2800" b="1" dirty="0">
                <a:solidFill>
                  <a:srgbClr val="008000"/>
                </a:solidFill>
              </a:rPr>
              <a:t>path</a:t>
            </a:r>
            <a:r>
              <a:rPr lang="en-US" sz="2000" dirty="0"/>
              <a:t> to achieve them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7CBB99-50FE-4E22-98DD-F1FA0B069A2D}"/>
              </a:ext>
            </a:extLst>
          </p:cNvPr>
          <p:cNvSpPr txBox="1"/>
          <p:nvPr/>
        </p:nvSpPr>
        <p:spPr>
          <a:xfrm>
            <a:off x="356134" y="24250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650310-5223-4CE7-8C87-1D09217D5CA7}"/>
              </a:ext>
            </a:extLst>
          </p:cNvPr>
          <p:cNvSpPr txBox="1"/>
          <p:nvPr/>
        </p:nvSpPr>
        <p:spPr>
          <a:xfrm>
            <a:off x="356134" y="32250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0228EB-A864-4D51-85D3-E7177F742DF8}"/>
              </a:ext>
            </a:extLst>
          </p:cNvPr>
          <p:cNvSpPr txBox="1"/>
          <p:nvPr/>
        </p:nvSpPr>
        <p:spPr>
          <a:xfrm>
            <a:off x="356134" y="39830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52EB70-F96C-4742-843B-9508E8EF15D7}"/>
              </a:ext>
            </a:extLst>
          </p:cNvPr>
          <p:cNvSpPr txBox="1"/>
          <p:nvPr/>
        </p:nvSpPr>
        <p:spPr>
          <a:xfrm>
            <a:off x="356134" y="478018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9AA92F-AE10-4CD7-8F6A-B7F1EA6B2E54}"/>
              </a:ext>
            </a:extLst>
          </p:cNvPr>
          <p:cNvSpPr txBox="1"/>
          <p:nvPr/>
        </p:nvSpPr>
        <p:spPr>
          <a:xfrm>
            <a:off x="356134" y="55856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3445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C1EB6C7-EAD9-4EE9-BC0D-FE7220BED736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2694805" y="1898293"/>
            <a:ext cx="0" cy="2424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83F8D757-EB25-4AD5-9D5B-2BE26096E06F}"/>
              </a:ext>
            </a:extLst>
          </p:cNvPr>
          <p:cNvSpPr/>
          <p:nvPr/>
        </p:nvSpPr>
        <p:spPr>
          <a:xfrm>
            <a:off x="781438" y="1569156"/>
            <a:ext cx="7662651" cy="345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BE565-9FB3-431E-BAC3-7B0A0DCDB38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943B074A-93A2-4671-B90F-095341246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7323" y="642236"/>
            <a:ext cx="4856861" cy="477414"/>
          </a:xfrm>
        </p:spPr>
        <p:txBody>
          <a:bodyPr anchor="t" anchorCtr="0">
            <a:noAutofit/>
          </a:bodyPr>
          <a:lstStyle/>
          <a:p>
            <a:r>
              <a:rPr lang="en-US" altLang="en-US" sz="3200" b="1" dirty="0">
                <a:solidFill>
                  <a:srgbClr val="419E4D"/>
                </a:solidFill>
              </a:rPr>
              <a:t>Philippines Coffee WG</a:t>
            </a:r>
            <a:endParaRPr lang="en-PH" sz="3200" b="1" u="sng" dirty="0">
              <a:solidFill>
                <a:srgbClr val="419E4D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78E0AE-140F-464F-B358-866A8798D7FF}"/>
              </a:ext>
            </a:extLst>
          </p:cNvPr>
          <p:cNvSpPr txBox="1"/>
          <p:nvPr/>
        </p:nvSpPr>
        <p:spPr>
          <a:xfrm>
            <a:off x="-52160" y="1447824"/>
            <a:ext cx="15840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Goal/Objective</a:t>
            </a:r>
          </a:p>
          <a:p>
            <a:pPr algn="ctr"/>
            <a:r>
              <a:rPr lang="en-US" i="1" dirty="0"/>
              <a:t>“Big Picture”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09FE753-A96A-4825-96F0-49FD93A16528}"/>
              </a:ext>
            </a:extLst>
          </p:cNvPr>
          <p:cNvSpPr/>
          <p:nvPr/>
        </p:nvSpPr>
        <p:spPr>
          <a:xfrm>
            <a:off x="1559294" y="1475291"/>
            <a:ext cx="7113610" cy="4514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A cost-competitive coffee industry, aligned with global quality standards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69981E-79FC-491C-97D3-65F90DAD8373}"/>
              </a:ext>
            </a:extLst>
          </p:cNvPr>
          <p:cNvSpPr txBox="1"/>
          <p:nvPr/>
        </p:nvSpPr>
        <p:spPr>
          <a:xfrm>
            <a:off x="-38007" y="2425229"/>
            <a:ext cx="1638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Outcome(s)</a:t>
            </a:r>
          </a:p>
          <a:p>
            <a:pPr algn="ctr"/>
            <a:r>
              <a:rPr lang="en-US" i="1" dirty="0"/>
              <a:t>“What does this look like?”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0DA8391-AE25-472D-9CE7-00129D3F7E58}"/>
              </a:ext>
            </a:extLst>
          </p:cNvPr>
          <p:cNvSpPr/>
          <p:nvPr/>
        </p:nvSpPr>
        <p:spPr>
          <a:xfrm>
            <a:off x="1559294" y="2140746"/>
            <a:ext cx="2271021" cy="595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Increased coffee yields per ha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CE9D4AB-DB27-47FC-9A8C-7EFDA1A05AFA}"/>
              </a:ext>
            </a:extLst>
          </p:cNvPr>
          <p:cNvSpPr/>
          <p:nvPr/>
        </p:nvSpPr>
        <p:spPr>
          <a:xfrm>
            <a:off x="3995662" y="2140746"/>
            <a:ext cx="2271021" cy="595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Increased planting area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168C776-E484-498B-AEE3-10C981F81487}"/>
              </a:ext>
            </a:extLst>
          </p:cNvPr>
          <p:cNvSpPr/>
          <p:nvPr/>
        </p:nvSpPr>
        <p:spPr>
          <a:xfrm>
            <a:off x="6401883" y="2140746"/>
            <a:ext cx="2271021" cy="595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Established PH Coffee Brand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A97322-4F0E-40DC-A037-7021901DEC07}"/>
              </a:ext>
            </a:extLst>
          </p:cNvPr>
          <p:cNvSpPr txBox="1"/>
          <p:nvPr/>
        </p:nvSpPr>
        <p:spPr>
          <a:xfrm>
            <a:off x="-38007" y="3753556"/>
            <a:ext cx="16388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Output</a:t>
            </a:r>
          </a:p>
          <a:p>
            <a:pPr algn="ctr"/>
            <a:r>
              <a:rPr lang="en-US" i="1" dirty="0"/>
              <a:t>“What is needed before that happens?”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D14CC5-A412-4FB0-B17D-692F27F03F41}"/>
              </a:ext>
            </a:extLst>
          </p:cNvPr>
          <p:cNvSpPr txBox="1"/>
          <p:nvPr/>
        </p:nvSpPr>
        <p:spPr>
          <a:xfrm>
            <a:off x="-38007" y="5062864"/>
            <a:ext cx="16388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Activities/ Inputs</a:t>
            </a:r>
          </a:p>
          <a:p>
            <a:pPr algn="ctr"/>
            <a:r>
              <a:rPr lang="en-US" i="1" dirty="0"/>
              <a:t>“What do I need to do?”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3E8C8B3-EAB8-4ECD-884E-8A679B95DAB5}"/>
              </a:ext>
            </a:extLst>
          </p:cNvPr>
          <p:cNvCxnSpPr/>
          <p:nvPr/>
        </p:nvCxnSpPr>
        <p:spPr>
          <a:xfrm>
            <a:off x="52035" y="3715397"/>
            <a:ext cx="88994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DA1FC41-EAC8-4BAC-AEBA-ECA7372918BE}"/>
              </a:ext>
            </a:extLst>
          </p:cNvPr>
          <p:cNvSpPr txBox="1"/>
          <p:nvPr/>
        </p:nvSpPr>
        <p:spPr>
          <a:xfrm rot="16200000">
            <a:off x="7767825" y="4824274"/>
            <a:ext cx="226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Within WG’s Control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7C733B-7E8C-4880-ACB0-DC9E22511794}"/>
              </a:ext>
            </a:extLst>
          </p:cNvPr>
          <p:cNvSpPr txBox="1"/>
          <p:nvPr/>
        </p:nvSpPr>
        <p:spPr>
          <a:xfrm rot="16200000">
            <a:off x="7767825" y="2275351"/>
            <a:ext cx="2262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Outside WG’s Control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317F231F-306E-4D83-A4DC-AB1F7AFD248E}"/>
              </a:ext>
            </a:extLst>
          </p:cNvPr>
          <p:cNvSpPr/>
          <p:nvPr/>
        </p:nvSpPr>
        <p:spPr>
          <a:xfrm>
            <a:off x="1559294" y="2950253"/>
            <a:ext cx="2271021" cy="7597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Improved quality and availability of planting materials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DF33791-5F8E-4C6C-8A7F-D47DEFAD1DCA}"/>
              </a:ext>
            </a:extLst>
          </p:cNvPr>
          <p:cNvCxnSpPr>
            <a:cxnSpLocks/>
            <a:stCxn id="26" idx="0"/>
            <a:endCxn id="13" idx="2"/>
          </p:cNvCxnSpPr>
          <p:nvPr/>
        </p:nvCxnSpPr>
        <p:spPr>
          <a:xfrm flipV="1">
            <a:off x="2694805" y="2736213"/>
            <a:ext cx="0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065537F-3A6C-47E7-8225-CA0F21BE8A0C}"/>
              </a:ext>
            </a:extLst>
          </p:cNvPr>
          <p:cNvCxnSpPr>
            <a:cxnSpLocks/>
          </p:cNvCxnSpPr>
          <p:nvPr/>
        </p:nvCxnSpPr>
        <p:spPr>
          <a:xfrm flipV="1">
            <a:off x="5161947" y="1898293"/>
            <a:ext cx="0" cy="2424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6C9A09B-252F-419A-97C9-4A4D2ED006CE}"/>
              </a:ext>
            </a:extLst>
          </p:cNvPr>
          <p:cNvCxnSpPr>
            <a:cxnSpLocks/>
          </p:cNvCxnSpPr>
          <p:nvPr/>
        </p:nvCxnSpPr>
        <p:spPr>
          <a:xfrm flipV="1">
            <a:off x="7526687" y="1898293"/>
            <a:ext cx="0" cy="2424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17FE5A32-A2EE-4419-8636-D1ECA16077C3}"/>
              </a:ext>
            </a:extLst>
          </p:cNvPr>
          <p:cNvSpPr/>
          <p:nvPr/>
        </p:nvSpPr>
        <p:spPr>
          <a:xfrm>
            <a:off x="3999044" y="2950253"/>
            <a:ext cx="2271021" cy="7597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Increased investments for new plantation development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D843B99-7DA5-4AA9-8E44-6B955513C424}"/>
              </a:ext>
            </a:extLst>
          </p:cNvPr>
          <p:cNvCxnSpPr>
            <a:cxnSpLocks/>
          </p:cNvCxnSpPr>
          <p:nvPr/>
        </p:nvCxnSpPr>
        <p:spPr>
          <a:xfrm flipV="1">
            <a:off x="3775368" y="2736213"/>
            <a:ext cx="269939" cy="26945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A0843B2-AC6B-41A9-8283-58420C6C76CB}"/>
              </a:ext>
            </a:extLst>
          </p:cNvPr>
          <p:cNvCxnSpPr>
            <a:cxnSpLocks/>
            <a:stCxn id="41" idx="0"/>
            <a:endCxn id="14" idx="2"/>
          </p:cNvCxnSpPr>
          <p:nvPr/>
        </p:nvCxnSpPr>
        <p:spPr>
          <a:xfrm flipH="1" flipV="1">
            <a:off x="5131173" y="2736213"/>
            <a:ext cx="3382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0428B8EA-566B-4782-9D0B-4D34F65BC618}"/>
              </a:ext>
            </a:extLst>
          </p:cNvPr>
          <p:cNvSpPr/>
          <p:nvPr/>
        </p:nvSpPr>
        <p:spPr>
          <a:xfrm>
            <a:off x="4017278" y="3913160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Accredited plant nurseries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02EF9D58-E041-4DD5-813B-773BF9278F9B}"/>
              </a:ext>
            </a:extLst>
          </p:cNvPr>
          <p:cNvCxnSpPr>
            <a:cxnSpLocks/>
          </p:cNvCxnSpPr>
          <p:nvPr/>
        </p:nvCxnSpPr>
        <p:spPr>
          <a:xfrm flipH="1" flipV="1">
            <a:off x="3775368" y="3671828"/>
            <a:ext cx="287062" cy="23591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C25E1724-3475-4CAB-8381-88F0DDEB46C8}"/>
              </a:ext>
            </a:extLst>
          </p:cNvPr>
          <p:cNvSpPr/>
          <p:nvPr/>
        </p:nvSpPr>
        <p:spPr>
          <a:xfrm>
            <a:off x="7492277" y="3913160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Marketing and comms programs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4A44F732-4C20-47AC-A33F-2264C00B17F4}"/>
              </a:ext>
            </a:extLst>
          </p:cNvPr>
          <p:cNvSpPr/>
          <p:nvPr/>
        </p:nvSpPr>
        <p:spPr>
          <a:xfrm>
            <a:off x="1540973" y="3913160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Learning and sharing events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A773EF1-1D9C-4C4A-A1C6-4A420B49AB08}"/>
              </a:ext>
            </a:extLst>
          </p:cNvPr>
          <p:cNvSpPr/>
          <p:nvPr/>
        </p:nvSpPr>
        <p:spPr>
          <a:xfrm>
            <a:off x="5257883" y="3913160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Provision of long-term financing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3AEFE3D-1D16-4FC6-A31C-34CAA6D654A4}"/>
              </a:ext>
            </a:extLst>
          </p:cNvPr>
          <p:cNvSpPr/>
          <p:nvPr/>
        </p:nvSpPr>
        <p:spPr>
          <a:xfrm>
            <a:off x="2762999" y="3913160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GAP trainings / modules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912EB51A-3B88-43F2-ADF5-78C88DE23ADF}"/>
              </a:ext>
            </a:extLst>
          </p:cNvPr>
          <p:cNvSpPr/>
          <p:nvPr/>
        </p:nvSpPr>
        <p:spPr>
          <a:xfrm>
            <a:off x="6529105" y="5119707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Trainings on biz modeling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13F89971-6B5E-4F9E-B750-C5E44BAC3659}"/>
              </a:ext>
            </a:extLst>
          </p:cNvPr>
          <p:cNvSpPr/>
          <p:nvPr/>
        </p:nvSpPr>
        <p:spPr>
          <a:xfrm>
            <a:off x="2762999" y="5119707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Establish standards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1307C40-3BC6-436D-8E62-275B52507940}"/>
              </a:ext>
            </a:extLst>
          </p:cNvPr>
          <p:cNvCxnSpPr>
            <a:cxnSpLocks/>
            <a:stCxn id="67" idx="0"/>
          </p:cNvCxnSpPr>
          <p:nvPr/>
        </p:nvCxnSpPr>
        <p:spPr>
          <a:xfrm flipH="1" flipV="1">
            <a:off x="3335469" y="4671097"/>
            <a:ext cx="8542" cy="4486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34901BFA-F2F5-490B-B7D4-5FDB0C8D37E8}"/>
              </a:ext>
            </a:extLst>
          </p:cNvPr>
          <p:cNvCxnSpPr>
            <a:cxnSpLocks/>
          </p:cNvCxnSpPr>
          <p:nvPr/>
        </p:nvCxnSpPr>
        <p:spPr>
          <a:xfrm flipV="1">
            <a:off x="8091893" y="2736213"/>
            <a:ext cx="0" cy="114139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F75AA431-10E0-4857-A121-8B3131B58043}"/>
              </a:ext>
            </a:extLst>
          </p:cNvPr>
          <p:cNvSpPr/>
          <p:nvPr/>
        </p:nvSpPr>
        <p:spPr>
          <a:xfrm>
            <a:off x="5257883" y="5119707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Develop investment incentives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7AC84F1-6155-4BB3-8081-556A4C48FCE3}"/>
              </a:ext>
            </a:extLst>
          </p:cNvPr>
          <p:cNvCxnSpPr>
            <a:cxnSpLocks/>
            <a:stCxn id="66" idx="0"/>
          </p:cNvCxnSpPr>
          <p:nvPr/>
        </p:nvCxnSpPr>
        <p:spPr>
          <a:xfrm flipH="1" flipV="1">
            <a:off x="6458569" y="4671095"/>
            <a:ext cx="651548" cy="44861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6AB48DD5-9BF6-457E-ACE0-912B91347785}"/>
              </a:ext>
            </a:extLst>
          </p:cNvPr>
          <p:cNvCxnSpPr>
            <a:cxnSpLocks/>
          </p:cNvCxnSpPr>
          <p:nvPr/>
        </p:nvCxnSpPr>
        <p:spPr>
          <a:xfrm flipH="1" flipV="1">
            <a:off x="4573246" y="3693707"/>
            <a:ext cx="3382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D822466C-94A5-4839-BCAD-178B59CBDBA8}"/>
              </a:ext>
            </a:extLst>
          </p:cNvPr>
          <p:cNvCxnSpPr>
            <a:cxnSpLocks/>
          </p:cNvCxnSpPr>
          <p:nvPr/>
        </p:nvCxnSpPr>
        <p:spPr>
          <a:xfrm flipH="1" flipV="1">
            <a:off x="3344010" y="3693707"/>
            <a:ext cx="3382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9096E4E1-5BC0-4DF5-A4F7-1B6269E34F36}"/>
              </a:ext>
            </a:extLst>
          </p:cNvPr>
          <p:cNvCxnSpPr>
            <a:cxnSpLocks/>
          </p:cNvCxnSpPr>
          <p:nvPr/>
        </p:nvCxnSpPr>
        <p:spPr>
          <a:xfrm flipH="1" flipV="1">
            <a:off x="2133686" y="3693707"/>
            <a:ext cx="3382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82F95922-2C8E-48A7-8226-9699D890458C}"/>
              </a:ext>
            </a:extLst>
          </p:cNvPr>
          <p:cNvSpPr/>
          <p:nvPr/>
        </p:nvSpPr>
        <p:spPr>
          <a:xfrm>
            <a:off x="4017278" y="5119707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Develop accreditation program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44269897-C5BF-4367-A86D-63F6C4F697F6}"/>
              </a:ext>
            </a:extLst>
          </p:cNvPr>
          <p:cNvCxnSpPr>
            <a:cxnSpLocks/>
          </p:cNvCxnSpPr>
          <p:nvPr/>
        </p:nvCxnSpPr>
        <p:spPr>
          <a:xfrm flipV="1">
            <a:off x="4588297" y="4671097"/>
            <a:ext cx="0" cy="4486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B5C38858-1717-4E7F-9484-F883A8D939F2}"/>
              </a:ext>
            </a:extLst>
          </p:cNvPr>
          <p:cNvCxnSpPr>
            <a:cxnSpLocks/>
            <a:stCxn id="67" idx="2"/>
            <a:endCxn id="60" idx="2"/>
          </p:cNvCxnSpPr>
          <p:nvPr/>
        </p:nvCxnSpPr>
        <p:spPr>
          <a:xfrm rot="5400000" flipH="1" flipV="1">
            <a:off x="5105376" y="2909731"/>
            <a:ext cx="1206547" cy="4729278"/>
          </a:xfrm>
          <a:prstGeom prst="bentConnector3">
            <a:avLst>
              <a:gd name="adj1" fmla="val -18947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F54A3411-EAEB-4E25-ACE0-10E916EA9491}"/>
              </a:ext>
            </a:extLst>
          </p:cNvPr>
          <p:cNvCxnSpPr>
            <a:cxnSpLocks/>
          </p:cNvCxnSpPr>
          <p:nvPr/>
        </p:nvCxnSpPr>
        <p:spPr>
          <a:xfrm flipV="1">
            <a:off x="5849207" y="4671097"/>
            <a:ext cx="0" cy="4486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25368D05-BD13-4C76-A9D9-9D3FC0EDBF77}"/>
              </a:ext>
            </a:extLst>
          </p:cNvPr>
          <p:cNvCxnSpPr>
            <a:cxnSpLocks/>
          </p:cNvCxnSpPr>
          <p:nvPr/>
        </p:nvCxnSpPr>
        <p:spPr>
          <a:xfrm flipH="1" flipV="1">
            <a:off x="2683855" y="4689169"/>
            <a:ext cx="370251" cy="3736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8021857A-4CCE-4E89-BBD0-AFA31B0C272F}"/>
              </a:ext>
            </a:extLst>
          </p:cNvPr>
          <p:cNvCxnSpPr>
            <a:cxnSpLocks/>
          </p:cNvCxnSpPr>
          <p:nvPr/>
        </p:nvCxnSpPr>
        <p:spPr>
          <a:xfrm flipH="1" flipV="1">
            <a:off x="5837203" y="3693707"/>
            <a:ext cx="3382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836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animBg="1"/>
      <p:bldP spid="12" grpId="0"/>
      <p:bldP spid="13" grpId="0" animBg="1"/>
      <p:bldP spid="14" grpId="0" animBg="1"/>
      <p:bldP spid="15" grpId="0" animBg="1"/>
      <p:bldP spid="17" grpId="0"/>
      <p:bldP spid="18" grpId="0"/>
      <p:bldP spid="21" grpId="0"/>
      <p:bldP spid="22" grpId="0"/>
      <p:bldP spid="26" grpId="0" animBg="1"/>
      <p:bldP spid="41" grpId="0" animBg="1"/>
      <p:bldP spid="52" grpId="0" animBg="1"/>
      <p:bldP spid="60" grpId="0" animBg="1"/>
      <p:bldP spid="61" grpId="0" animBg="1"/>
      <p:bldP spid="62" grpId="0" animBg="1"/>
      <p:bldP spid="65" grpId="0" animBg="1"/>
      <p:bldP spid="66" grpId="0" animBg="1"/>
      <p:bldP spid="67" grpId="0" animBg="1"/>
      <p:bldP spid="72" grpId="0" animBg="1"/>
      <p:bldP spid="8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C1EB6C7-EAD9-4EE9-BC0D-FE7220BED736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2694805" y="1898293"/>
            <a:ext cx="0" cy="2424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83F8D757-EB25-4AD5-9D5B-2BE26096E06F}"/>
              </a:ext>
            </a:extLst>
          </p:cNvPr>
          <p:cNvSpPr/>
          <p:nvPr/>
        </p:nvSpPr>
        <p:spPr>
          <a:xfrm>
            <a:off x="781438" y="1569156"/>
            <a:ext cx="7662651" cy="345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BE565-9FB3-431E-BAC3-7B0A0DCDB38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943B074A-93A2-4671-B90F-095341246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7323" y="642236"/>
            <a:ext cx="4856861" cy="477414"/>
          </a:xfrm>
        </p:spPr>
        <p:txBody>
          <a:bodyPr anchor="t" anchorCtr="0">
            <a:noAutofit/>
          </a:bodyPr>
          <a:lstStyle/>
          <a:p>
            <a:r>
              <a:rPr lang="en-US" altLang="en-US" sz="3200" b="1" dirty="0">
                <a:solidFill>
                  <a:srgbClr val="419E4D"/>
                </a:solidFill>
              </a:rPr>
              <a:t>Indicators</a:t>
            </a:r>
            <a:endParaRPr lang="en-PH" sz="3200" b="1" u="sng" dirty="0">
              <a:solidFill>
                <a:srgbClr val="419E4D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78E0AE-140F-464F-B358-866A8798D7FF}"/>
              </a:ext>
            </a:extLst>
          </p:cNvPr>
          <p:cNvSpPr txBox="1"/>
          <p:nvPr/>
        </p:nvSpPr>
        <p:spPr>
          <a:xfrm>
            <a:off x="-52160" y="1447824"/>
            <a:ext cx="15840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Goal/Objective</a:t>
            </a:r>
          </a:p>
          <a:p>
            <a:pPr algn="ctr"/>
            <a:r>
              <a:rPr lang="en-US" i="1" dirty="0"/>
              <a:t>“Big Picture”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09FE753-A96A-4825-96F0-49FD93A16528}"/>
              </a:ext>
            </a:extLst>
          </p:cNvPr>
          <p:cNvSpPr/>
          <p:nvPr/>
        </p:nvSpPr>
        <p:spPr>
          <a:xfrm>
            <a:off x="1559294" y="1475291"/>
            <a:ext cx="7113610" cy="4514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A cost-competitive coffee industry, aligned with global quality standards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69981E-79FC-491C-97D3-65F90DAD8373}"/>
              </a:ext>
            </a:extLst>
          </p:cNvPr>
          <p:cNvSpPr txBox="1"/>
          <p:nvPr/>
        </p:nvSpPr>
        <p:spPr>
          <a:xfrm>
            <a:off x="-38007" y="2425229"/>
            <a:ext cx="1638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Outcome(s)</a:t>
            </a:r>
          </a:p>
          <a:p>
            <a:pPr algn="ctr"/>
            <a:r>
              <a:rPr lang="en-US" i="1" dirty="0"/>
              <a:t>“What does this look like?”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0DA8391-AE25-472D-9CE7-00129D3F7E58}"/>
              </a:ext>
            </a:extLst>
          </p:cNvPr>
          <p:cNvSpPr/>
          <p:nvPr/>
        </p:nvSpPr>
        <p:spPr>
          <a:xfrm>
            <a:off x="1559294" y="2140746"/>
            <a:ext cx="2271021" cy="595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Increased coffee yields per ha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CE9D4AB-DB27-47FC-9A8C-7EFDA1A05AFA}"/>
              </a:ext>
            </a:extLst>
          </p:cNvPr>
          <p:cNvSpPr/>
          <p:nvPr/>
        </p:nvSpPr>
        <p:spPr>
          <a:xfrm>
            <a:off x="3995662" y="2140746"/>
            <a:ext cx="2271021" cy="595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Increased planting area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168C776-E484-498B-AEE3-10C981F81487}"/>
              </a:ext>
            </a:extLst>
          </p:cNvPr>
          <p:cNvSpPr/>
          <p:nvPr/>
        </p:nvSpPr>
        <p:spPr>
          <a:xfrm>
            <a:off x="6401883" y="2140746"/>
            <a:ext cx="2271021" cy="595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Established PH Coffee Brand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A97322-4F0E-40DC-A037-7021901DEC07}"/>
              </a:ext>
            </a:extLst>
          </p:cNvPr>
          <p:cNvSpPr txBox="1"/>
          <p:nvPr/>
        </p:nvSpPr>
        <p:spPr>
          <a:xfrm>
            <a:off x="-38007" y="3753556"/>
            <a:ext cx="16388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Output</a:t>
            </a:r>
          </a:p>
          <a:p>
            <a:pPr algn="ctr"/>
            <a:r>
              <a:rPr lang="en-US" i="1" dirty="0"/>
              <a:t>“What is needed before that happens?”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D14CC5-A412-4FB0-B17D-692F27F03F41}"/>
              </a:ext>
            </a:extLst>
          </p:cNvPr>
          <p:cNvSpPr txBox="1"/>
          <p:nvPr/>
        </p:nvSpPr>
        <p:spPr>
          <a:xfrm>
            <a:off x="-38007" y="5062864"/>
            <a:ext cx="16388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Activities/ Inputs</a:t>
            </a:r>
          </a:p>
          <a:p>
            <a:pPr algn="ctr"/>
            <a:r>
              <a:rPr lang="en-US" i="1" dirty="0"/>
              <a:t>“What do I need to do?”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3E8C8B3-EAB8-4ECD-884E-8A679B95DAB5}"/>
              </a:ext>
            </a:extLst>
          </p:cNvPr>
          <p:cNvCxnSpPr/>
          <p:nvPr/>
        </p:nvCxnSpPr>
        <p:spPr>
          <a:xfrm>
            <a:off x="52035" y="3715397"/>
            <a:ext cx="88994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317F231F-306E-4D83-A4DC-AB1F7AFD248E}"/>
              </a:ext>
            </a:extLst>
          </p:cNvPr>
          <p:cNvSpPr/>
          <p:nvPr/>
        </p:nvSpPr>
        <p:spPr>
          <a:xfrm>
            <a:off x="1559294" y="2950253"/>
            <a:ext cx="2271021" cy="7597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Improved quality and availability of planting materials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DF33791-5F8E-4C6C-8A7F-D47DEFAD1DCA}"/>
              </a:ext>
            </a:extLst>
          </p:cNvPr>
          <p:cNvCxnSpPr>
            <a:cxnSpLocks/>
            <a:stCxn id="26" idx="0"/>
            <a:endCxn id="13" idx="2"/>
          </p:cNvCxnSpPr>
          <p:nvPr/>
        </p:nvCxnSpPr>
        <p:spPr>
          <a:xfrm flipV="1">
            <a:off x="2694805" y="2736213"/>
            <a:ext cx="0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065537F-3A6C-47E7-8225-CA0F21BE8A0C}"/>
              </a:ext>
            </a:extLst>
          </p:cNvPr>
          <p:cNvCxnSpPr>
            <a:cxnSpLocks/>
          </p:cNvCxnSpPr>
          <p:nvPr/>
        </p:nvCxnSpPr>
        <p:spPr>
          <a:xfrm flipV="1">
            <a:off x="5161947" y="1898293"/>
            <a:ext cx="0" cy="2424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6C9A09B-252F-419A-97C9-4A4D2ED006CE}"/>
              </a:ext>
            </a:extLst>
          </p:cNvPr>
          <p:cNvCxnSpPr>
            <a:cxnSpLocks/>
          </p:cNvCxnSpPr>
          <p:nvPr/>
        </p:nvCxnSpPr>
        <p:spPr>
          <a:xfrm flipV="1">
            <a:off x="7526687" y="1898293"/>
            <a:ext cx="0" cy="2424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17FE5A32-A2EE-4419-8636-D1ECA16077C3}"/>
              </a:ext>
            </a:extLst>
          </p:cNvPr>
          <p:cNvSpPr/>
          <p:nvPr/>
        </p:nvSpPr>
        <p:spPr>
          <a:xfrm>
            <a:off x="3999044" y="2950253"/>
            <a:ext cx="2271021" cy="7597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Increased investments for new plantation development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D843B99-7DA5-4AA9-8E44-6B955513C424}"/>
              </a:ext>
            </a:extLst>
          </p:cNvPr>
          <p:cNvCxnSpPr>
            <a:cxnSpLocks/>
          </p:cNvCxnSpPr>
          <p:nvPr/>
        </p:nvCxnSpPr>
        <p:spPr>
          <a:xfrm flipV="1">
            <a:off x="3775368" y="2736213"/>
            <a:ext cx="269939" cy="26945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A0843B2-AC6B-41A9-8283-58420C6C76CB}"/>
              </a:ext>
            </a:extLst>
          </p:cNvPr>
          <p:cNvCxnSpPr>
            <a:cxnSpLocks/>
            <a:stCxn id="41" idx="0"/>
            <a:endCxn id="14" idx="2"/>
          </p:cNvCxnSpPr>
          <p:nvPr/>
        </p:nvCxnSpPr>
        <p:spPr>
          <a:xfrm flipH="1" flipV="1">
            <a:off x="5131173" y="2736213"/>
            <a:ext cx="3382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0428B8EA-566B-4782-9D0B-4D34F65BC618}"/>
              </a:ext>
            </a:extLst>
          </p:cNvPr>
          <p:cNvSpPr/>
          <p:nvPr/>
        </p:nvSpPr>
        <p:spPr>
          <a:xfrm>
            <a:off x="4017278" y="3913160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Accredited plant nurseries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02EF9D58-E041-4DD5-813B-773BF9278F9B}"/>
              </a:ext>
            </a:extLst>
          </p:cNvPr>
          <p:cNvCxnSpPr>
            <a:cxnSpLocks/>
          </p:cNvCxnSpPr>
          <p:nvPr/>
        </p:nvCxnSpPr>
        <p:spPr>
          <a:xfrm flipH="1" flipV="1">
            <a:off x="3775368" y="3671828"/>
            <a:ext cx="287062" cy="23591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C25E1724-3475-4CAB-8381-88F0DDEB46C8}"/>
              </a:ext>
            </a:extLst>
          </p:cNvPr>
          <p:cNvSpPr/>
          <p:nvPr/>
        </p:nvSpPr>
        <p:spPr>
          <a:xfrm>
            <a:off x="7492277" y="3913160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Marketing and comms programs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4A44F732-4C20-47AC-A33F-2264C00B17F4}"/>
              </a:ext>
            </a:extLst>
          </p:cNvPr>
          <p:cNvSpPr/>
          <p:nvPr/>
        </p:nvSpPr>
        <p:spPr>
          <a:xfrm>
            <a:off x="1540973" y="3913160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Learning and sharing events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A773EF1-1D9C-4C4A-A1C6-4A420B49AB08}"/>
              </a:ext>
            </a:extLst>
          </p:cNvPr>
          <p:cNvSpPr/>
          <p:nvPr/>
        </p:nvSpPr>
        <p:spPr>
          <a:xfrm>
            <a:off x="5257883" y="3913160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Provision of long-term financing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3AEFE3D-1D16-4FC6-A31C-34CAA6D654A4}"/>
              </a:ext>
            </a:extLst>
          </p:cNvPr>
          <p:cNvSpPr/>
          <p:nvPr/>
        </p:nvSpPr>
        <p:spPr>
          <a:xfrm>
            <a:off x="2762999" y="3913160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GAP trainings / modules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912EB51A-3B88-43F2-ADF5-78C88DE23ADF}"/>
              </a:ext>
            </a:extLst>
          </p:cNvPr>
          <p:cNvSpPr/>
          <p:nvPr/>
        </p:nvSpPr>
        <p:spPr>
          <a:xfrm>
            <a:off x="6529105" y="5119707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Trainings on biz modeling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13F89971-6B5E-4F9E-B750-C5E44BAC3659}"/>
              </a:ext>
            </a:extLst>
          </p:cNvPr>
          <p:cNvSpPr/>
          <p:nvPr/>
        </p:nvSpPr>
        <p:spPr>
          <a:xfrm>
            <a:off x="2762999" y="5119707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Establish standards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1307C40-3BC6-436D-8E62-275B52507940}"/>
              </a:ext>
            </a:extLst>
          </p:cNvPr>
          <p:cNvCxnSpPr>
            <a:cxnSpLocks/>
            <a:stCxn id="67" idx="0"/>
          </p:cNvCxnSpPr>
          <p:nvPr/>
        </p:nvCxnSpPr>
        <p:spPr>
          <a:xfrm flipH="1" flipV="1">
            <a:off x="3335469" y="4671097"/>
            <a:ext cx="8542" cy="4486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34901BFA-F2F5-490B-B7D4-5FDB0C8D37E8}"/>
              </a:ext>
            </a:extLst>
          </p:cNvPr>
          <p:cNvCxnSpPr>
            <a:cxnSpLocks/>
          </p:cNvCxnSpPr>
          <p:nvPr/>
        </p:nvCxnSpPr>
        <p:spPr>
          <a:xfrm flipV="1">
            <a:off x="8091893" y="2736213"/>
            <a:ext cx="0" cy="114139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F75AA431-10E0-4857-A121-8B3131B58043}"/>
              </a:ext>
            </a:extLst>
          </p:cNvPr>
          <p:cNvSpPr/>
          <p:nvPr/>
        </p:nvSpPr>
        <p:spPr>
          <a:xfrm>
            <a:off x="5257883" y="5119707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Develop investment incentives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7AC84F1-6155-4BB3-8081-556A4C48FCE3}"/>
              </a:ext>
            </a:extLst>
          </p:cNvPr>
          <p:cNvCxnSpPr>
            <a:cxnSpLocks/>
            <a:stCxn id="66" idx="0"/>
          </p:cNvCxnSpPr>
          <p:nvPr/>
        </p:nvCxnSpPr>
        <p:spPr>
          <a:xfrm flipH="1" flipV="1">
            <a:off x="6458569" y="4671095"/>
            <a:ext cx="651548" cy="44861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6AB48DD5-9BF6-457E-ACE0-912B91347785}"/>
              </a:ext>
            </a:extLst>
          </p:cNvPr>
          <p:cNvCxnSpPr>
            <a:cxnSpLocks/>
          </p:cNvCxnSpPr>
          <p:nvPr/>
        </p:nvCxnSpPr>
        <p:spPr>
          <a:xfrm flipH="1" flipV="1">
            <a:off x="4573246" y="3693707"/>
            <a:ext cx="3382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D822466C-94A5-4839-BCAD-178B59CBDBA8}"/>
              </a:ext>
            </a:extLst>
          </p:cNvPr>
          <p:cNvCxnSpPr>
            <a:cxnSpLocks/>
          </p:cNvCxnSpPr>
          <p:nvPr/>
        </p:nvCxnSpPr>
        <p:spPr>
          <a:xfrm flipH="1" flipV="1">
            <a:off x="3344010" y="3693707"/>
            <a:ext cx="3382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9096E4E1-5BC0-4DF5-A4F7-1B6269E34F36}"/>
              </a:ext>
            </a:extLst>
          </p:cNvPr>
          <p:cNvCxnSpPr>
            <a:cxnSpLocks/>
          </p:cNvCxnSpPr>
          <p:nvPr/>
        </p:nvCxnSpPr>
        <p:spPr>
          <a:xfrm flipH="1" flipV="1">
            <a:off x="2133686" y="3693707"/>
            <a:ext cx="3382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82F95922-2C8E-48A7-8226-9699D890458C}"/>
              </a:ext>
            </a:extLst>
          </p:cNvPr>
          <p:cNvSpPr/>
          <p:nvPr/>
        </p:nvSpPr>
        <p:spPr>
          <a:xfrm>
            <a:off x="4017278" y="5119707"/>
            <a:ext cx="1162023" cy="7579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Develop accreditation program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44269897-C5BF-4367-A86D-63F6C4F697F6}"/>
              </a:ext>
            </a:extLst>
          </p:cNvPr>
          <p:cNvCxnSpPr>
            <a:cxnSpLocks/>
          </p:cNvCxnSpPr>
          <p:nvPr/>
        </p:nvCxnSpPr>
        <p:spPr>
          <a:xfrm flipV="1">
            <a:off x="4588297" y="4671097"/>
            <a:ext cx="0" cy="4486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B5C38858-1717-4E7F-9484-F883A8D939F2}"/>
              </a:ext>
            </a:extLst>
          </p:cNvPr>
          <p:cNvCxnSpPr>
            <a:cxnSpLocks/>
            <a:stCxn id="67" idx="2"/>
            <a:endCxn id="60" idx="2"/>
          </p:cNvCxnSpPr>
          <p:nvPr/>
        </p:nvCxnSpPr>
        <p:spPr>
          <a:xfrm rot="5400000" flipH="1" flipV="1">
            <a:off x="5105376" y="2909731"/>
            <a:ext cx="1206547" cy="4729278"/>
          </a:xfrm>
          <a:prstGeom prst="bentConnector3">
            <a:avLst>
              <a:gd name="adj1" fmla="val -18947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F54A3411-EAEB-4E25-ACE0-10E916EA9491}"/>
              </a:ext>
            </a:extLst>
          </p:cNvPr>
          <p:cNvCxnSpPr>
            <a:cxnSpLocks/>
          </p:cNvCxnSpPr>
          <p:nvPr/>
        </p:nvCxnSpPr>
        <p:spPr>
          <a:xfrm flipV="1">
            <a:off x="5849207" y="4671097"/>
            <a:ext cx="0" cy="4486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25368D05-BD13-4C76-A9D9-9D3FC0EDBF77}"/>
              </a:ext>
            </a:extLst>
          </p:cNvPr>
          <p:cNvCxnSpPr>
            <a:cxnSpLocks/>
          </p:cNvCxnSpPr>
          <p:nvPr/>
        </p:nvCxnSpPr>
        <p:spPr>
          <a:xfrm flipH="1" flipV="1">
            <a:off x="2683855" y="4689169"/>
            <a:ext cx="370251" cy="3736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8021857A-4CCE-4E89-BBD0-AFA31B0C272F}"/>
              </a:ext>
            </a:extLst>
          </p:cNvPr>
          <p:cNvCxnSpPr>
            <a:cxnSpLocks/>
          </p:cNvCxnSpPr>
          <p:nvPr/>
        </p:nvCxnSpPr>
        <p:spPr>
          <a:xfrm flipH="1" flipV="1">
            <a:off x="5837203" y="3693707"/>
            <a:ext cx="3382" cy="214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5229A07-F999-4FE0-8F1D-3F19A2434375}"/>
              </a:ext>
            </a:extLst>
          </p:cNvPr>
          <p:cNvSpPr txBox="1"/>
          <p:nvPr/>
        </p:nvSpPr>
        <p:spPr>
          <a:xfrm rot="16200000">
            <a:off x="7767825" y="4824274"/>
            <a:ext cx="226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Within WG’s Control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BB0F526-4E44-47C4-8451-D618D670197B}"/>
              </a:ext>
            </a:extLst>
          </p:cNvPr>
          <p:cNvSpPr txBox="1"/>
          <p:nvPr/>
        </p:nvSpPr>
        <p:spPr>
          <a:xfrm rot="16200000">
            <a:off x="7767825" y="2275351"/>
            <a:ext cx="2262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Outside WG’s Control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EE109ED-4CEF-46D7-A84B-5A473B1F32D9}"/>
              </a:ext>
            </a:extLst>
          </p:cNvPr>
          <p:cNvSpPr/>
          <p:nvPr/>
        </p:nvSpPr>
        <p:spPr>
          <a:xfrm>
            <a:off x="5214081" y="1958511"/>
            <a:ext cx="1171209" cy="38171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 Narrow" panose="020B0606020202030204" pitchFamily="34" charset="0"/>
              </a:rPr>
              <a:t>70,000ha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BD5731F4-A883-429E-A3E1-17E38A3A17F6}"/>
              </a:ext>
            </a:extLst>
          </p:cNvPr>
          <p:cNvSpPr/>
          <p:nvPr/>
        </p:nvSpPr>
        <p:spPr>
          <a:xfrm>
            <a:off x="2901475" y="1813694"/>
            <a:ext cx="1171209" cy="38171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 Narrow" panose="020B0606020202030204" pitchFamily="34" charset="0"/>
              </a:rPr>
              <a:t>1 MT/ha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25322DB0-28C3-43CA-AFD3-9D083293E2DD}"/>
              </a:ext>
            </a:extLst>
          </p:cNvPr>
          <p:cNvSpPr/>
          <p:nvPr/>
        </p:nvSpPr>
        <p:spPr>
          <a:xfrm>
            <a:off x="6357014" y="3709985"/>
            <a:ext cx="414601" cy="39704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 Narrow" panose="020B0606020202030204" pitchFamily="34" charset="0"/>
              </a:rPr>
              <a:t>$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D3235E86-E625-4347-9ADB-51B74EB55C42}"/>
              </a:ext>
            </a:extLst>
          </p:cNvPr>
          <p:cNvSpPr/>
          <p:nvPr/>
        </p:nvSpPr>
        <p:spPr>
          <a:xfrm>
            <a:off x="5048892" y="3709985"/>
            <a:ext cx="414601" cy="39704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 Narrow" panose="020B0606020202030204" pitchFamily="34" charset="0"/>
              </a:rPr>
              <a:t>#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4FC7193B-CAF5-45D0-9458-A613D6D7D0BD}"/>
              </a:ext>
            </a:extLst>
          </p:cNvPr>
          <p:cNvSpPr/>
          <p:nvPr/>
        </p:nvSpPr>
        <p:spPr>
          <a:xfrm>
            <a:off x="3651960" y="3709985"/>
            <a:ext cx="414601" cy="39704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 Narrow" panose="020B0606020202030204" pitchFamily="34" charset="0"/>
              </a:rPr>
              <a:t>#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D084190-5A6A-4D16-99E1-7D82E2A2F7BB}"/>
              </a:ext>
            </a:extLst>
          </p:cNvPr>
          <p:cNvSpPr/>
          <p:nvPr/>
        </p:nvSpPr>
        <p:spPr>
          <a:xfrm>
            <a:off x="2506560" y="3709985"/>
            <a:ext cx="414601" cy="39704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 Narrow" panose="020B0606020202030204" pitchFamily="34" charset="0"/>
              </a:rPr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670247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>
            <a:extLst>
              <a:ext uri="{FF2B5EF4-FFF2-40B4-BE49-F238E27FC236}">
                <a16:creationId xmlns:a16="http://schemas.microsoft.com/office/drawing/2014/main" id="{943B074A-93A2-4671-B90F-095341246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7323" y="642236"/>
            <a:ext cx="4856861" cy="477414"/>
          </a:xfrm>
        </p:spPr>
        <p:txBody>
          <a:bodyPr anchor="t" anchorCtr="0">
            <a:noAutofit/>
          </a:bodyPr>
          <a:lstStyle/>
          <a:p>
            <a:r>
              <a:rPr lang="en-US" altLang="en-US" sz="3200" b="1" dirty="0">
                <a:solidFill>
                  <a:srgbClr val="419E4D"/>
                </a:solidFill>
              </a:rPr>
              <a:t>Identifying the Goals (1/2)</a:t>
            </a:r>
            <a:endParaRPr lang="en-PH" sz="3200" b="1" u="sng" dirty="0">
              <a:solidFill>
                <a:srgbClr val="419E4D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4D91AE-52C9-403D-8721-B3496ADBF9AE}"/>
              </a:ext>
            </a:extLst>
          </p:cNvPr>
          <p:cNvSpPr/>
          <p:nvPr/>
        </p:nvSpPr>
        <p:spPr>
          <a:xfrm>
            <a:off x="781438" y="1569156"/>
            <a:ext cx="7662651" cy="345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4B37AC-47BD-42E5-BCA8-161B961D6B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68" t="3460" r="8004"/>
          <a:stretch/>
        </p:blipFill>
        <p:spPr>
          <a:xfrm>
            <a:off x="4787900" y="1371600"/>
            <a:ext cx="3991648" cy="329463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4C264DF-BE62-4C1E-8215-F510A67BD52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63" t="3072" r="5276" b="5154"/>
          <a:stretch/>
        </p:blipFill>
        <p:spPr>
          <a:xfrm>
            <a:off x="3764452" y="3100236"/>
            <a:ext cx="4152901" cy="313200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9" name="Slide Number Placeholder 4">
            <a:extLst>
              <a:ext uri="{FF2B5EF4-FFF2-40B4-BE49-F238E27FC236}">
                <a16:creationId xmlns:a16="http://schemas.microsoft.com/office/drawing/2014/main" id="{F5519E07-C25E-4453-914C-66D2CAAAF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BE565-9FB3-431E-BAC3-7B0A0DCDB38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358198-D5AD-48C8-862B-45D268A15C9E}"/>
              </a:ext>
            </a:extLst>
          </p:cNvPr>
          <p:cNvSpPr/>
          <p:nvPr/>
        </p:nvSpPr>
        <p:spPr>
          <a:xfrm>
            <a:off x="364452" y="1569156"/>
            <a:ext cx="331847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External (Sectoral)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What are the critical issues/major challenges of the sector?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What are the major opportunities/ potential in the  value chain/area?</a:t>
            </a:r>
          </a:p>
        </p:txBody>
      </p:sp>
    </p:spTree>
    <p:extLst>
      <p:ext uri="{BB962C8B-B14F-4D97-AF65-F5344CB8AC3E}">
        <p14:creationId xmlns:p14="http://schemas.microsoft.com/office/powerpoint/2010/main" val="4247802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>
            <a:extLst>
              <a:ext uri="{FF2B5EF4-FFF2-40B4-BE49-F238E27FC236}">
                <a16:creationId xmlns:a16="http://schemas.microsoft.com/office/drawing/2014/main" id="{943B074A-93A2-4671-B90F-095341246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7323" y="642236"/>
            <a:ext cx="4856861" cy="477414"/>
          </a:xfrm>
        </p:spPr>
        <p:txBody>
          <a:bodyPr anchor="t" anchorCtr="0">
            <a:noAutofit/>
          </a:bodyPr>
          <a:lstStyle/>
          <a:p>
            <a:r>
              <a:rPr lang="en-US" altLang="en-US" sz="3200" b="1" dirty="0">
                <a:solidFill>
                  <a:srgbClr val="419E4D"/>
                </a:solidFill>
              </a:rPr>
              <a:t>Identifying the Goals (2/2)</a:t>
            </a:r>
            <a:endParaRPr lang="en-PH" sz="3200" b="1" u="sng" dirty="0">
              <a:solidFill>
                <a:srgbClr val="419E4D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4D91AE-52C9-403D-8721-B3496ADBF9AE}"/>
              </a:ext>
            </a:extLst>
          </p:cNvPr>
          <p:cNvSpPr/>
          <p:nvPr/>
        </p:nvSpPr>
        <p:spPr>
          <a:xfrm>
            <a:off x="781438" y="1569156"/>
            <a:ext cx="7662651" cy="345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lide Number Placeholder 4">
            <a:extLst>
              <a:ext uri="{FF2B5EF4-FFF2-40B4-BE49-F238E27FC236}">
                <a16:creationId xmlns:a16="http://schemas.microsoft.com/office/drawing/2014/main" id="{F5519E07-C25E-4453-914C-66D2CAAAF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BE565-9FB3-431E-BAC3-7B0A0DCDB38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358198-D5AD-48C8-862B-45D268A15C9E}"/>
              </a:ext>
            </a:extLst>
          </p:cNvPr>
          <p:cNvSpPr/>
          <p:nvPr/>
        </p:nvSpPr>
        <p:spPr>
          <a:xfrm>
            <a:off x="364452" y="1569156"/>
            <a:ext cx="29708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Internal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What is the TF uniquely placed to address?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Do these align with PSAV’s objectives?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A92144-9287-4960-9B44-41FDC73FB3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54" r="10875"/>
          <a:stretch/>
        </p:blipFill>
        <p:spPr>
          <a:xfrm>
            <a:off x="4880648" y="1485723"/>
            <a:ext cx="3898900" cy="342929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CF907F-678A-4948-8F4D-9C031DBA8C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28" t="1988" b="1"/>
          <a:stretch/>
        </p:blipFill>
        <p:spPr>
          <a:xfrm>
            <a:off x="3335344" y="2978074"/>
            <a:ext cx="4090000" cy="309718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641544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83F8D757-EB25-4AD5-9D5B-2BE26096E06F}"/>
              </a:ext>
            </a:extLst>
          </p:cNvPr>
          <p:cNvSpPr/>
          <p:nvPr/>
        </p:nvSpPr>
        <p:spPr>
          <a:xfrm>
            <a:off x="781438" y="1569156"/>
            <a:ext cx="7662651" cy="345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943B074A-93A2-4671-B90F-095341246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7323" y="642236"/>
            <a:ext cx="4856861" cy="477414"/>
          </a:xfrm>
        </p:spPr>
        <p:txBody>
          <a:bodyPr anchor="t" anchorCtr="0">
            <a:noAutofit/>
          </a:bodyPr>
          <a:lstStyle/>
          <a:p>
            <a:r>
              <a:rPr lang="en-US" altLang="en-US" sz="3200" b="1" dirty="0">
                <a:solidFill>
                  <a:srgbClr val="419E4D"/>
                </a:solidFill>
              </a:rPr>
              <a:t>Task Force:</a:t>
            </a:r>
            <a:endParaRPr lang="en-PH" sz="3200" b="1" u="sng" dirty="0">
              <a:solidFill>
                <a:srgbClr val="419E4D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78E0AE-140F-464F-B358-866A8798D7FF}"/>
              </a:ext>
            </a:extLst>
          </p:cNvPr>
          <p:cNvSpPr txBox="1"/>
          <p:nvPr/>
        </p:nvSpPr>
        <p:spPr>
          <a:xfrm>
            <a:off x="-52160" y="1447824"/>
            <a:ext cx="15840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Goal/Objective</a:t>
            </a:r>
          </a:p>
          <a:p>
            <a:pPr algn="ctr"/>
            <a:r>
              <a:rPr lang="en-US" i="1" dirty="0"/>
              <a:t>“Big Picture”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69981E-79FC-491C-97D3-65F90DAD8373}"/>
              </a:ext>
            </a:extLst>
          </p:cNvPr>
          <p:cNvSpPr txBox="1"/>
          <p:nvPr/>
        </p:nvSpPr>
        <p:spPr>
          <a:xfrm>
            <a:off x="-38007" y="2425229"/>
            <a:ext cx="1638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Outcome(s)</a:t>
            </a:r>
          </a:p>
          <a:p>
            <a:pPr algn="ctr"/>
            <a:r>
              <a:rPr lang="en-US" i="1" dirty="0"/>
              <a:t>“What does this look like?”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A97322-4F0E-40DC-A037-7021901DEC07}"/>
              </a:ext>
            </a:extLst>
          </p:cNvPr>
          <p:cNvSpPr txBox="1"/>
          <p:nvPr/>
        </p:nvSpPr>
        <p:spPr>
          <a:xfrm>
            <a:off x="-38007" y="3629247"/>
            <a:ext cx="16388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Output</a:t>
            </a:r>
          </a:p>
          <a:p>
            <a:pPr algn="ctr"/>
            <a:r>
              <a:rPr lang="en-US" i="1" dirty="0"/>
              <a:t>“What is needed before that happens?”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D14CC5-A412-4FB0-B17D-692F27F03F41}"/>
              </a:ext>
            </a:extLst>
          </p:cNvPr>
          <p:cNvSpPr txBox="1"/>
          <p:nvPr/>
        </p:nvSpPr>
        <p:spPr>
          <a:xfrm>
            <a:off x="-38007" y="5062864"/>
            <a:ext cx="16388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Activities/ Inputs</a:t>
            </a:r>
          </a:p>
          <a:p>
            <a:pPr algn="ctr"/>
            <a:r>
              <a:rPr lang="en-US" i="1" dirty="0"/>
              <a:t>“What do I need to do?”</a:t>
            </a:r>
          </a:p>
        </p:txBody>
      </p:sp>
    </p:spTree>
    <p:extLst>
      <p:ext uri="{BB962C8B-B14F-4D97-AF65-F5344CB8AC3E}">
        <p14:creationId xmlns:p14="http://schemas.microsoft.com/office/powerpoint/2010/main" val="3580660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Retrospect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364</TotalTime>
  <Words>668</Words>
  <Application>Microsoft Office PowerPoint</Application>
  <PresentationFormat>On-screen Show (4:3)</PresentationFormat>
  <Paragraphs>131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Narrow</vt:lpstr>
      <vt:lpstr>Calibri</vt:lpstr>
      <vt:lpstr>Calibri Light</vt:lpstr>
      <vt:lpstr>Retrospect</vt:lpstr>
      <vt:lpstr>Strategy development using a Theory of Change framework</vt:lpstr>
      <vt:lpstr>What is a Theory of Change?</vt:lpstr>
      <vt:lpstr>Philippines Coffee WG</vt:lpstr>
      <vt:lpstr>Indicators</vt:lpstr>
      <vt:lpstr>Identifying the Goals (1/2)</vt:lpstr>
      <vt:lpstr>Identifying the Goals (2/2)</vt:lpstr>
      <vt:lpstr>Task Force: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PPSA Strategic Direction for 2018</dc:title>
  <dc:creator>Julian Peach</dc:creator>
  <cp:lastModifiedBy>Reginald Lee</cp:lastModifiedBy>
  <cp:revision>96</cp:revision>
  <cp:lastPrinted>2018-02-28T02:42:56Z</cp:lastPrinted>
  <dcterms:created xsi:type="dcterms:W3CDTF">2018-01-15T03:53:08Z</dcterms:created>
  <dcterms:modified xsi:type="dcterms:W3CDTF">2019-02-19T16:28:44Z</dcterms:modified>
</cp:coreProperties>
</file>